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7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270000" y="5141969"/>
            <a:ext cx="21844000" cy="343019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536191" algn="ctr" defTabSz="1365504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2" sz="470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7"/>
            <a:ext cx="9652000" cy="320020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5345" y="-149257"/>
            <a:ext cx="24914691" cy="1401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rest Fire Detection Using Deep Neural Network Models"/>
          <p:cNvSpPr txBox="1"/>
          <p:nvPr>
            <p:ph type="title"/>
          </p:nvPr>
        </p:nvSpPr>
        <p:spPr>
          <a:xfrm>
            <a:off x="1270000" y="4918273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 spc="-400">
                <a:gradFill flip="none" rotWithShape="1">
                  <a:gsLst>
                    <a:gs pos="0">
                      <a:srgbClr val="D75E02"/>
                    </a:gs>
                    <a:gs pos="100000">
                      <a:schemeClr val="accent4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Forest Fire Detection Using Deep Neural Network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29" y="0"/>
            <a:ext cx="2449285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sult"/>
          <p:cNvSpPr txBox="1"/>
          <p:nvPr>
            <p:ph type="title"/>
          </p:nvPr>
        </p:nvSpPr>
        <p:spPr>
          <a:xfrm>
            <a:off x="-8437916" y="13324"/>
            <a:ext cx="21844002" cy="1557438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Result</a:t>
            </a:r>
          </a:p>
        </p:txBody>
      </p:sp>
      <p:graphicFrame>
        <p:nvGraphicFramePr>
          <p:cNvPr id="215" name="Table 1"/>
          <p:cNvGraphicFramePr/>
          <p:nvPr/>
        </p:nvGraphicFramePr>
        <p:xfrm>
          <a:off x="5625515" y="249479"/>
          <a:ext cx="17421981" cy="132170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20778"/>
                <a:gridCol w="2698441"/>
                <a:gridCol w="3053317"/>
                <a:gridCol w="3688091"/>
                <a:gridCol w="5461353"/>
              </a:tblGrid>
              <a:tr h="705979">
                <a:tc rowSpan="2">
                  <a:txBody>
                    <a:bodyPr/>
                    <a:lstStyle/>
                    <a:p>
                      <a:pPr defTabSz="457200">
                        <a:def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Ref.</a:t>
                      </a:r>
                    </a:p>
                    <a:p>
                      <a:pPr defTabSz="457200">
                        <a:def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No</a:t>
                      </a:r>
                    </a:p>
                  </a:txBody>
                  <a:tcPr marL="0" marR="0" marT="0" marB="0" anchor="t" anchorCtr="0" horzOverflow="overflow"/>
                </a:tc>
                <a:tc rowSpan="2"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</a:p>
                  </a:txBody>
                  <a:tcPr marL="0" marR="0" marT="0" marB="0" anchor="t" anchorCtr="0" horzOverflow="overflow"/>
                </a:tc>
                <a:tc gridSpan="3"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Efficiency (%)</a:t>
                      </a:r>
                    </a:p>
                  </a:txBody>
                  <a:tcPr marL="0" marR="0" marT="0" marB="0" anchor="t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45618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mAP:50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</a:t>
                      </a:r>
                    </a:p>
                  </a:txBody>
                  <a:tcPr marL="0" marR="0" marT="0" marB="0" anchor="t" anchorCtr="0" horzOverflow="overflow"/>
                </a:tc>
              </a:tr>
              <a:tr h="955771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10-m AdamW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0.82888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0.73157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10-m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0.83437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0.80389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10-n AdamW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0.8291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0.7427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10-n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0.80077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0.77705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10-s AdamW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83.8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0.83621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0.74409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FBEF4F"/>
                      </a:solidFill>
                      <a:miter lim="400000"/>
                    </a:lnL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rgbClr val="FF920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10-s SGD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rgbClr val="FF920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86.4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rgbClr val="FF920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0.88114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rgbClr val="FF9201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0.78442</a:t>
                      </a:r>
                    </a:p>
                  </a:txBody>
                  <a:tcPr marL="0" marR="0" marT="0" marB="0" anchor="t" anchorCtr="0" horzOverflow="overflow">
                    <a:lnR w="12700">
                      <a:solidFill>
                        <a:srgbClr val="FBEF4F"/>
                      </a:solidFill>
                      <a:miter lim="400000"/>
                    </a:lnR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rgbClr val="FF9201"/>
                    </a:solidFill>
                  </a:tcPr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8-m AdamW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84.5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0.85475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0.73662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8-m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0.85144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0.75382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8-n Adam W.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0.84408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0.73034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8-n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0.8366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0.73853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8-s AdamW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0.84395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0.73712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8-s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0.82747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0.74043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9-c AdamW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0.84389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0.73157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9-c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0.85706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0.74687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9-m AdamW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0.8533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0.72879</a:t>
                      </a:r>
                    </a:p>
                  </a:txBody>
                  <a:tcPr marL="0" marR="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9-m SGD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0.83107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0.76078</a:t>
                      </a:r>
                    </a:p>
                  </a:txBody>
                  <a:tcPr marL="0" marR="0" marT="0" marB="0" anchor="t" anchorCtr="0" horzOverflow="overflow"/>
                </a:tc>
              </a:tr>
              <a:tr h="509407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9-s AdamW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0.85443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0.73157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8"/>
            <a:ext cx="24502345" cy="18399875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Analysis…"/>
          <p:cNvSpPr txBox="1"/>
          <p:nvPr>
            <p:ph type="title"/>
          </p:nvPr>
        </p:nvSpPr>
        <p:spPr>
          <a:xfrm>
            <a:off x="8208303" y="-15230"/>
            <a:ext cx="21844003" cy="2754534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Analysis</a:t>
            </a:r>
          </a:p>
          <a:p>
            <a:pPr>
              <a:defRPr spc="-300"/>
            </a:pPr>
            <a:r>
              <a:t>mAP vs Parameters</a:t>
            </a:r>
          </a:p>
        </p:txBody>
      </p:sp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513" y="5375597"/>
            <a:ext cx="13036598" cy="8335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71" y="-18343"/>
            <a:ext cx="11630302" cy="730823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DAMW"/>
          <p:cNvSpPr txBox="1"/>
          <p:nvPr/>
        </p:nvSpPr>
        <p:spPr>
          <a:xfrm>
            <a:off x="5069377" y="7356031"/>
            <a:ext cx="2619971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ADAMW</a:t>
            </a:r>
          </a:p>
        </p:txBody>
      </p:sp>
      <p:sp>
        <p:nvSpPr>
          <p:cNvPr id="222" name="SGD"/>
          <p:cNvSpPr txBox="1"/>
          <p:nvPr/>
        </p:nvSpPr>
        <p:spPr>
          <a:xfrm>
            <a:off x="17706108" y="4472209"/>
            <a:ext cx="1367731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8"/>
            <a:ext cx="24502345" cy="18399875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Analysis…"/>
          <p:cNvSpPr txBox="1"/>
          <p:nvPr>
            <p:ph type="title"/>
          </p:nvPr>
        </p:nvSpPr>
        <p:spPr>
          <a:xfrm>
            <a:off x="8208303" y="-15230"/>
            <a:ext cx="21844003" cy="2754534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Analysis</a:t>
            </a:r>
          </a:p>
          <a:p>
            <a:pPr>
              <a:defRPr spc="-300"/>
            </a:pPr>
            <a:r>
              <a:t>maP YOLO v10</a:t>
            </a:r>
          </a:p>
        </p:txBody>
      </p:sp>
      <p:sp>
        <p:nvSpPr>
          <p:cNvPr id="226" name="ADAMW"/>
          <p:cNvSpPr txBox="1"/>
          <p:nvPr/>
        </p:nvSpPr>
        <p:spPr>
          <a:xfrm>
            <a:off x="5069377" y="7356031"/>
            <a:ext cx="2619971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ADAMW</a:t>
            </a:r>
          </a:p>
        </p:txBody>
      </p:sp>
      <p:sp>
        <p:nvSpPr>
          <p:cNvPr id="227" name="SGD"/>
          <p:cNvSpPr txBox="1"/>
          <p:nvPr/>
        </p:nvSpPr>
        <p:spPr>
          <a:xfrm>
            <a:off x="17706108" y="4472209"/>
            <a:ext cx="1367731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SGD</a:t>
            </a:r>
          </a:p>
        </p:txBody>
      </p:sp>
      <p:pic>
        <p:nvPicPr>
          <p:cNvPr id="2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644" y="5346432"/>
            <a:ext cx="13506319" cy="872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85" y="-107133"/>
            <a:ext cx="11417816" cy="7376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8"/>
            <a:ext cx="24502345" cy="1839987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nalysis…"/>
          <p:cNvSpPr txBox="1"/>
          <p:nvPr>
            <p:ph type="title"/>
          </p:nvPr>
        </p:nvSpPr>
        <p:spPr>
          <a:xfrm>
            <a:off x="8208303" y="-15230"/>
            <a:ext cx="21844003" cy="2754534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Analysis</a:t>
            </a:r>
          </a:p>
          <a:p>
            <a:pPr>
              <a:defRPr spc="-300"/>
            </a:pPr>
            <a:r>
              <a:t>Loss YOLO v10</a:t>
            </a:r>
          </a:p>
        </p:txBody>
      </p:sp>
      <p:sp>
        <p:nvSpPr>
          <p:cNvPr id="233" name="ADAMW"/>
          <p:cNvSpPr txBox="1"/>
          <p:nvPr/>
        </p:nvSpPr>
        <p:spPr>
          <a:xfrm>
            <a:off x="5069377" y="7356031"/>
            <a:ext cx="2619971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ADAMW</a:t>
            </a:r>
          </a:p>
        </p:txBody>
      </p:sp>
      <p:sp>
        <p:nvSpPr>
          <p:cNvPr id="234" name="SGD"/>
          <p:cNvSpPr txBox="1"/>
          <p:nvPr/>
        </p:nvSpPr>
        <p:spPr>
          <a:xfrm>
            <a:off x="17820318" y="4672077"/>
            <a:ext cx="1367731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SGD</a:t>
            </a:r>
          </a:p>
        </p:txBody>
      </p:sp>
      <p:pic>
        <p:nvPicPr>
          <p:cNvPr id="2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6718" y="5705571"/>
            <a:ext cx="12984466" cy="8388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489" y="76456"/>
            <a:ext cx="11472501" cy="7512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8"/>
            <a:ext cx="24502345" cy="18399875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nalysis…"/>
          <p:cNvSpPr txBox="1"/>
          <p:nvPr>
            <p:ph type="title"/>
          </p:nvPr>
        </p:nvSpPr>
        <p:spPr>
          <a:xfrm>
            <a:off x="8208303" y="-15230"/>
            <a:ext cx="21844003" cy="2754534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Analysis</a:t>
            </a:r>
          </a:p>
          <a:p>
            <a:pPr>
              <a:defRPr spc="-300"/>
            </a:pPr>
            <a:r>
              <a:t>mAP (modelWise)</a:t>
            </a:r>
          </a:p>
        </p:txBody>
      </p:sp>
      <p:pic>
        <p:nvPicPr>
          <p:cNvPr id="240" name="mAP_v8_line.png" descr="mAP_v8_l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191" y="67782"/>
            <a:ext cx="10706542" cy="658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mAP_v9_line.png" descr="mAP_v9_li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423" y="6681634"/>
            <a:ext cx="10796749" cy="669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mAP_v10_line.png" descr="mAP_v10_li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78505" y="3930034"/>
            <a:ext cx="11895657" cy="743213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YOLO v9"/>
          <p:cNvSpPr txBox="1"/>
          <p:nvPr/>
        </p:nvSpPr>
        <p:spPr>
          <a:xfrm>
            <a:off x="10272979" y="11841992"/>
            <a:ext cx="2569369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YOLO v9</a:t>
            </a:r>
          </a:p>
        </p:txBody>
      </p:sp>
      <p:sp>
        <p:nvSpPr>
          <p:cNvPr id="244" name="YOLO v8"/>
          <p:cNvSpPr txBox="1"/>
          <p:nvPr/>
        </p:nvSpPr>
        <p:spPr>
          <a:xfrm>
            <a:off x="10476810" y="2254219"/>
            <a:ext cx="2569370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YOLO v8</a:t>
            </a:r>
          </a:p>
        </p:txBody>
      </p:sp>
      <p:sp>
        <p:nvSpPr>
          <p:cNvPr id="245" name="YOLO v10"/>
          <p:cNvSpPr txBox="1"/>
          <p:nvPr/>
        </p:nvSpPr>
        <p:spPr>
          <a:xfrm>
            <a:off x="16738677" y="11512149"/>
            <a:ext cx="2874170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YOLO v10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5"/>
          <a:stretch>
            <a:fillRect/>
          </a:stretch>
        </p:blipFill>
        <p:spPr>
          <a:xfrm>
            <a:off x="-79278" y="-88659"/>
            <a:ext cx="24542556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Conclusion"/>
          <p:cNvSpPr txBox="1"/>
          <p:nvPr>
            <p:ph type="title"/>
          </p:nvPr>
        </p:nvSpPr>
        <p:spPr>
          <a:xfrm>
            <a:off x="1269999" y="70429"/>
            <a:ext cx="21844002" cy="1557438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Conclusion</a:t>
            </a:r>
          </a:p>
        </p:txBody>
      </p:sp>
      <p:pic>
        <p:nvPicPr>
          <p:cNvPr id="249" name="output_video.mp4" descr="output_vide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408371" y="1884528"/>
            <a:ext cx="20300901" cy="11419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48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4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4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28" y="0"/>
            <a:ext cx="24492855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References</a:t>
            </a:r>
          </a:p>
        </p:txBody>
      </p:sp>
      <p:sp>
        <p:nvSpPr>
          <p:cNvPr id="253" name="L. Zhang, Z. Zhao, L. Mu, Z. Liu, Y. Fu, and Y. Zhang, “Maneuvering Planning for UAVs in Forest Surveillance and Fire Detection Missions with Kinematic Uncertainties,&quot; in Proc. 2022 5th Int. Symp. on Autonomous Systems (ISAS), Hangzhou, China, 2022, pp. "/>
          <p:cNvSpPr txBox="1"/>
          <p:nvPr/>
        </p:nvSpPr>
        <p:spPr>
          <a:xfrm>
            <a:off x="1316117" y="2514932"/>
            <a:ext cx="21751768" cy="10824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L. Zhang, Z. Zhao, L. Mu, Z. Liu, Y. Fu, and Y. Zhang, “Maneuvering Planning for UAVs in Forest Surveillance and Fire Detection Missions with Kinematic Uncertainties," in Proc. 2022 5th Int. Symp. on Autonomous </a:t>
            </a:r>
            <a:r>
              <a:rPr i="1"/>
              <a:t>Systems (ISAS)</a:t>
            </a:r>
            <a:r>
              <a:t>, Hangzhou, China, 2022, pp. 1-8, doi: 10.1109/ISAS55863.2022.9757293.</a:t>
            </a: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Y. Du, "Object Detection Based on CNN and YOLO: A Comparison with R- CNN, Fast R-CNN, and Faster R-CNN," in </a:t>
            </a:r>
            <a:r>
              <a:rPr i="1"/>
              <a:t>Proc. J. Phys.: Conf. Ser.</a:t>
            </a:r>
            <a:r>
              <a:t>, vol. 1004, 2018, Art. no. 012029, doi: 10.1088/1742-6596/1004/1/012029. M. Chetoui and M. A. Akhloufi, "Fire and Smoke Detection Using Fine- Tuned YOLOv8 and YOLOv7 Deep Models," </a:t>
            </a:r>
            <a:r>
              <a:rPr i="1"/>
              <a:t>Fire</a:t>
            </a:r>
            <a:r>
              <a:t>, vol. 7, no. 4, p. 135, 2024, doi: 10.3390 fire7040135.</a:t>
            </a: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C. Bahhar, A. Ksibi, M. Ayadi, M. M. Jamjoom, Z. Ullah, B. O. Soufiene, and H. Sakli, "Wildfire and Smoke Detection Using Staged YOLO Model and Ensemble CNN," </a:t>
            </a:r>
            <a:r>
              <a:rPr i="1"/>
              <a:t>Electronics</a:t>
            </a:r>
            <a:r>
              <a:t>, vol. 12, no. 1, p. 228, 2023, doi: 10.3390/electronics12010228.</a:t>
            </a: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R. Arora, M. Khosravi, S. Enayati, and H. Pishro-Nik, "Deployment of a UAV-Based Fire Detection System," in </a:t>
            </a:r>
            <a:r>
              <a:rPr i="1"/>
              <a:t>Proc. 2023 IEEE 97th Vehicular Technology Conference (VTC2023-Spring)</a:t>
            </a:r>
            <a:r>
              <a:t>, Florence, Italy, 2023, pp. 1-6, doi: 10.1109/VTC2023-Spring57618.2023.10200883.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28" y="0"/>
            <a:ext cx="24492855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References</a:t>
            </a:r>
          </a:p>
        </p:txBody>
      </p:sp>
      <p:sp>
        <p:nvSpPr>
          <p:cNvPr id="257" name="L. Zhang, Z. Zhao, L. Mu, Z. Liu, Y. Fu, and Y. Zhang, “Maneuvering Planning for UAVs in Forest Surveillance and Fire Detection Missions with Kinematic Uncertainties,&quot; in Proc. 2022 5th Int. Symp. on Autonomous Systems (ISAS), Hangzhou, China, 2022, pp. "/>
          <p:cNvSpPr txBox="1"/>
          <p:nvPr/>
        </p:nvSpPr>
        <p:spPr>
          <a:xfrm>
            <a:off x="1316117" y="2629143"/>
            <a:ext cx="21751768" cy="10824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L. Zhang, Z. Zhao, L. Mu, Z. Liu, Y. Fu, and Y. Zhang, “Maneuvering Planning for UAVs in Forest Surveillance and Fire Detection Missions with Kinematic Uncertainties," in Proc. 2022 5th Int. Symp. on Autonomous </a:t>
            </a:r>
            <a:r>
              <a:rPr i="1"/>
              <a:t>Systems (ISAS)</a:t>
            </a:r>
            <a:r>
              <a:t>, Hangzhou, China, 2022, pp. 1-8, doi: 10.1109/ISAS55863.2022.9757293.</a:t>
            </a:r>
          </a:p>
          <a:p>
            <a:pPr algn="just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Y. Du, "Object Detection Based on CNN and YOLO: A Comparison with R- CNN, Fast R-CNN, and Faster R-CNN," in </a:t>
            </a:r>
            <a:r>
              <a:rPr i="1"/>
              <a:t>Proc. J. Phys.: Conf. Ser.</a:t>
            </a:r>
            <a:r>
              <a:t>, vol. 1004, 2018, Art. no. 012029, doi: 10.1088/1742-6596/1004/1/012029. M. Chetoui and M. A. Akhloufi, "Fire and Smoke Detection Using Fine- Tuned YOLOv8 and YOLOv7 Deep Models," </a:t>
            </a:r>
            <a:r>
              <a:rPr i="1"/>
              <a:t>Fire</a:t>
            </a:r>
            <a:r>
              <a:t>, vol. 7, no. 4, p. 135, 2024, doi: 10.3390/fire7040135.</a:t>
            </a:r>
          </a:p>
          <a:p>
            <a:pPr algn="just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C. Bahhar, A. Ksibi, M. Ayadi, M. M. Jamjoom, Z. Ullah, B. O. Soufiene, an H. Sakli, "Wildfire and Smoke Detection Using Staged YOLO Model an Ensemble CNN," </a:t>
            </a:r>
            <a:r>
              <a:rPr i="1"/>
              <a:t>Electronics</a:t>
            </a:r>
            <a:r>
              <a:t>, vol. 12, no. 1, p. 228, 2023, doi: 10.3390/electronics12010228.</a:t>
            </a:r>
          </a:p>
          <a:p>
            <a:pPr algn="just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R. Arora, M. Khosravi, S. Enayati, and H. Pishro-Nik, "Deployment of a UAV-Based Fire Detection System," in </a:t>
            </a:r>
            <a:r>
              <a:rPr i="1"/>
              <a:t>Proc. 2023 IEEE 97th Vehicular Technology Conference (VTC2023-Spring)</a:t>
            </a:r>
            <a:r>
              <a:t>, Florence, Italy, 2023, pp. 1-6, doi: 10.1109/VTC2023-Spring57618.2023.10200883.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703" y="-3"/>
            <a:ext cx="22844595" cy="13716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23" y="0"/>
            <a:ext cx="24396046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OBJECTIVE</a:t>
            </a:r>
          </a:p>
        </p:txBody>
      </p:sp>
      <p:sp>
        <p:nvSpPr>
          <p:cNvPr id="176" name="The primary aim is to identify the most effective object detection model for accurately and efficiently detecting forest fires."/>
          <p:cNvSpPr txBox="1"/>
          <p:nvPr/>
        </p:nvSpPr>
        <p:spPr>
          <a:xfrm>
            <a:off x="2959013" y="2997557"/>
            <a:ext cx="18465974" cy="2924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primary aim is to identify the most effective object detection model for accurately and efficiently detecting forest fires.</a:t>
            </a:r>
          </a:p>
        </p:txBody>
      </p:sp>
      <p:sp>
        <p:nvSpPr>
          <p:cNvPr id="177" name="UAV Integration: This vision model can be deployed on UAVs to detect forest fires in real time, notifying authorities promptly to prevent fires from spreading and minimising potential damage.…"/>
          <p:cNvSpPr txBox="1"/>
          <p:nvPr/>
        </p:nvSpPr>
        <p:spPr>
          <a:xfrm>
            <a:off x="692790" y="6701310"/>
            <a:ext cx="15370166" cy="629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4400">
                <a:latin typeface="Graphik"/>
                <a:ea typeface="Graphik"/>
                <a:cs typeface="Graphik"/>
                <a:sym typeface="Graphik"/>
              </a:defRPr>
            </a:pPr>
            <a:r>
              <a:t>UAV Integration:</a:t>
            </a:r>
            <a:r>
              <a:rPr b="0"/>
              <a:t> This vision model can be deployed on UAVs to detect forest fires in real time, notifying authorities promptly to prevent fires from spreading and minimising potential damage.</a:t>
            </a:r>
            <a:endParaRPr b="0"/>
          </a:p>
          <a:p>
            <a:pPr algn="just">
              <a:defRPr b="1" sz="4400">
                <a:latin typeface="Graphik"/>
                <a:ea typeface="Graphik"/>
                <a:cs typeface="Graphik"/>
                <a:sym typeface="Graphik"/>
              </a:defRPr>
            </a:pPr>
            <a:r>
              <a:t>Forest Surveillance Camera Utilisation</a:t>
            </a:r>
            <a:r>
              <a:rPr b="0"/>
              <a:t>: Surveillance cameras positioned within and around forest areas can employ this model to detect fire indicators and send alerts, enabling rapid response to potential catastrophes.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3170" y="7319833"/>
            <a:ext cx="7098172" cy="443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6067" y="-1511023"/>
            <a:ext cx="21844002" cy="163619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Motivation"/>
          <p:cNvSpPr txBox="1"/>
          <p:nvPr>
            <p:ph type="title"/>
          </p:nvPr>
        </p:nvSpPr>
        <p:spPr>
          <a:xfrm>
            <a:off x="-3812380" y="122265"/>
            <a:ext cx="21844002" cy="1557438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Motivation</a:t>
            </a:r>
          </a:p>
        </p:txBody>
      </p:sp>
      <p:graphicFrame>
        <p:nvGraphicFramePr>
          <p:cNvPr id="182" name="Table 1"/>
          <p:cNvGraphicFramePr/>
          <p:nvPr/>
        </p:nvGraphicFramePr>
        <p:xfrm>
          <a:off x="2736521" y="4413329"/>
          <a:ext cx="10290985" cy="856064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622123"/>
                <a:gridCol w="3612767"/>
                <a:gridCol w="2056094"/>
              </a:tblGrid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Incident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Location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Year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</a:tr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California Wildfires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California, USA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2020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Australian Bushfires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Australia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2019-2020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Amazon Rainforest Fires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Amazon Rainforest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2019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9710" y="-26323"/>
            <a:ext cx="8180356" cy="4294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1265" y="4107055"/>
            <a:ext cx="8312018" cy="4987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5692" y="8122997"/>
            <a:ext cx="8419363" cy="5609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Notable forest fire incidents"/>
          <p:cNvSpPr txBox="1"/>
          <p:nvPr/>
        </p:nvSpPr>
        <p:spPr>
          <a:xfrm>
            <a:off x="2905291" y="2946959"/>
            <a:ext cx="916981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600"/>
              </a:spcBef>
              <a:defRPr b="1" sz="6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Notable forest fire incidents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949" y="-25341"/>
            <a:ext cx="24697102" cy="1389212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Literature Survey"/>
          <p:cNvSpPr txBox="1"/>
          <p:nvPr>
            <p:ph type="title"/>
          </p:nvPr>
        </p:nvSpPr>
        <p:spPr>
          <a:xfrm>
            <a:off x="1270000" y="416215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Literature Survey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1012" r="0" b="0"/>
          <a:stretch>
            <a:fillRect/>
          </a:stretch>
        </p:blipFill>
        <p:spPr>
          <a:xfrm>
            <a:off x="2366125" y="2635966"/>
            <a:ext cx="20165698" cy="1045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949" y="-25341"/>
            <a:ext cx="24697102" cy="1389212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Literature Survey"/>
          <p:cNvSpPr txBox="1"/>
          <p:nvPr>
            <p:ph type="title"/>
          </p:nvPr>
        </p:nvSpPr>
        <p:spPr>
          <a:xfrm>
            <a:off x="1270000" y="413061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Literature Survey</a:t>
            </a:r>
          </a:p>
        </p:txBody>
      </p:sp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6504" y="3482971"/>
            <a:ext cx="20010991" cy="6750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8591" y="2441992"/>
            <a:ext cx="20006818" cy="116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184" y="-27246"/>
            <a:ext cx="24919869" cy="1528187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Problem Formulation"/>
          <p:cNvSpPr txBox="1"/>
          <p:nvPr>
            <p:ph type="title"/>
          </p:nvPr>
        </p:nvSpPr>
        <p:spPr>
          <a:xfrm>
            <a:off x="1270000" y="327403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Problem Formulation</a:t>
            </a:r>
          </a:p>
        </p:txBody>
      </p:sp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5689" y="2290347"/>
            <a:ext cx="11604122" cy="10646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5"/>
          <a:stretch>
            <a:fillRect/>
          </a:stretch>
        </p:blipFill>
        <p:spPr>
          <a:xfrm>
            <a:off x="-79278" y="-88660"/>
            <a:ext cx="24542555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Architecture…"/>
          <p:cNvSpPr txBox="1"/>
          <p:nvPr>
            <p:ph type="title"/>
          </p:nvPr>
        </p:nvSpPr>
        <p:spPr>
          <a:xfrm>
            <a:off x="8634234" y="-56019"/>
            <a:ext cx="21844003" cy="2688603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Architecture </a:t>
            </a:r>
          </a:p>
          <a:p>
            <a:pPr>
              <a:defRPr spc="-300"/>
            </a:pPr>
            <a:r>
              <a:t>YOLO v8</a:t>
            </a:r>
          </a:p>
        </p:txBody>
      </p:sp>
      <p:pic>
        <p:nvPicPr>
          <p:cNvPr id="203" name="yolov8.drawio.png" descr="yolov8.draw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4136" y="-99608"/>
            <a:ext cx="11601761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5"/>
          <a:stretch>
            <a:fillRect/>
          </a:stretch>
        </p:blipFill>
        <p:spPr>
          <a:xfrm>
            <a:off x="-79278" y="-88659"/>
            <a:ext cx="24542556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Architecture…"/>
          <p:cNvSpPr txBox="1"/>
          <p:nvPr>
            <p:ph type="title"/>
          </p:nvPr>
        </p:nvSpPr>
        <p:spPr>
          <a:xfrm>
            <a:off x="8707280" y="-4589"/>
            <a:ext cx="21844003" cy="2688603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Architecture </a:t>
            </a:r>
          </a:p>
          <a:p>
            <a:pPr>
              <a:defRPr spc="-300"/>
            </a:pPr>
            <a:r>
              <a:t>YOLO v9</a:t>
            </a:r>
          </a:p>
        </p:txBody>
      </p:sp>
      <p:pic>
        <p:nvPicPr>
          <p:cNvPr id="207" name="yolov9.drawio.png" descr="yolov9.draw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5994" y="33006"/>
            <a:ext cx="19462295" cy="13275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5"/>
          <a:stretch>
            <a:fillRect/>
          </a:stretch>
        </p:blipFill>
        <p:spPr>
          <a:xfrm>
            <a:off x="-79278" y="-88659"/>
            <a:ext cx="24542556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Architecture…"/>
          <p:cNvSpPr txBox="1"/>
          <p:nvPr>
            <p:ph type="title"/>
          </p:nvPr>
        </p:nvSpPr>
        <p:spPr>
          <a:xfrm>
            <a:off x="8885080" y="-4589"/>
            <a:ext cx="21844003" cy="2688603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Architecture </a:t>
            </a:r>
          </a:p>
          <a:p>
            <a:pPr>
              <a:defRPr spc="-300"/>
            </a:pPr>
            <a:r>
              <a:t>YOLO v10</a:t>
            </a:r>
          </a:p>
        </p:txBody>
      </p:sp>
      <p:pic>
        <p:nvPicPr>
          <p:cNvPr id="211" name="yolov10.drawio.png" descr="yolov10.draw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2885" y="-127000"/>
            <a:ext cx="11603399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